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92" r:id="rId13"/>
    <p:sldId id="257" r:id="rId14"/>
    <p:sldId id="258" r:id="rId15"/>
    <p:sldId id="259" r:id="rId16"/>
    <p:sldId id="260" r:id="rId17"/>
    <p:sldId id="283" r:id="rId18"/>
    <p:sldId id="261" r:id="rId19"/>
    <p:sldId id="262" r:id="rId20"/>
    <p:sldId id="263" r:id="rId21"/>
    <p:sldId id="264" r:id="rId22"/>
    <p:sldId id="265" r:id="rId23"/>
    <p:sldId id="287" r:id="rId24"/>
    <p:sldId id="266" r:id="rId25"/>
    <p:sldId id="267" r:id="rId26"/>
    <p:sldId id="268" r:id="rId27"/>
    <p:sldId id="288" r:id="rId28"/>
    <p:sldId id="269" r:id="rId29"/>
    <p:sldId id="270" r:id="rId30"/>
    <p:sldId id="271" r:id="rId31"/>
    <p:sldId id="272" r:id="rId32"/>
    <p:sldId id="273" r:id="rId33"/>
    <p:sldId id="274" r:id="rId34"/>
    <p:sldId id="281" r:id="rId35"/>
    <p:sldId id="276" r:id="rId36"/>
    <p:sldId id="277" r:id="rId37"/>
    <p:sldId id="284" r:id="rId38"/>
    <p:sldId id="285" r:id="rId39"/>
    <p:sldId id="280" r:id="rId40"/>
    <p:sldId id="275" r:id="rId41"/>
    <p:sldId id="282" r:id="rId42"/>
    <p:sldId id="278" r:id="rId43"/>
    <p:sldId id="279" r:id="rId44"/>
    <p:sldId id="286" r:id="rId45"/>
    <p:sldId id="30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5" autoAdjust="0"/>
    <p:restoredTop sz="86486" autoAdjust="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5F831C-EA98-4EA3-903F-779E61E23A5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4570E1-A864-4240-AD38-FFAFD5B9F83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1196752"/>
            <a:ext cx="3744416" cy="52565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ИЗ ОПЫТА РАБОТЫ </a:t>
            </a:r>
            <a:r>
              <a:rPr lang="ru-RU" sz="2800" dirty="0" smtClean="0">
                <a:solidFill>
                  <a:srgbClr val="C00000"/>
                </a:solidFill>
              </a:rPr>
              <a:t>МО УЧИТЕЛЕЙ ИНОСТРАННОГО ЯЗЫКА «средней общеобразовательной школы </a:t>
            </a:r>
            <a:r>
              <a:rPr lang="ru-RU" sz="2800" b="1" i="1" dirty="0" smtClean="0">
                <a:solidFill>
                  <a:srgbClr val="C00000"/>
                </a:solidFill>
              </a:rPr>
              <a:t>№165 с углублённым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изучением английского языка»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Ново-Савиновского района г. Казани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59505"/>
            <a:ext cx="4608512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2177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Тематика программ внеурочной деятельности по предмету: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56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«Занимательный английский» 1-4 классы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«Увлекательное чтение на английском языке»  5 классы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английской грамматики» 6-7 классы</a:t>
            </a:r>
          </a:p>
        </p:txBody>
      </p:sp>
    </p:spTree>
    <p:extLst>
      <p:ext uri="{BB962C8B-B14F-4D97-AF65-F5344CB8AC3E}">
        <p14:creationId xmlns:p14="http://schemas.microsoft.com/office/powerpoint/2010/main" xmlns="" val="193380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08012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Тематика программ внеурочной деятельности по предмету: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0033"/>
                </a:solidFill>
              </a:rPr>
              <a:t>«Английский театр»</a:t>
            </a:r>
            <a:endParaRPr lang="ru-RU" sz="2800" dirty="0">
              <a:solidFill>
                <a:srgbClr val="6600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80" y="2680568"/>
            <a:ext cx="2192712" cy="1644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552" y="4725144"/>
            <a:ext cx="2050208" cy="1537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008" y="4075938"/>
            <a:ext cx="2915816" cy="2186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690" y="2348880"/>
            <a:ext cx="2530268" cy="1423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352" y="4349059"/>
            <a:ext cx="2916658" cy="16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1361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412776"/>
            <a:ext cx="3814192" cy="50405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ПОРТФОЛИО</a:t>
            </a:r>
            <a:br>
              <a:rPr lang="ru-RU" sz="2800" b="1" dirty="0" smtClean="0"/>
            </a:br>
            <a:r>
              <a:rPr lang="ru-RU" sz="2800" b="1" dirty="0" smtClean="0"/>
              <a:t>УЧИТЕЛЯ АНГЛИЙСКОГО ЯЗЫКА МАОУ </a:t>
            </a:r>
            <a:r>
              <a:rPr lang="ru-RU" sz="2800" b="1" i="1" dirty="0"/>
              <a:t>«Средняя общеобразовательная школа №165 с углублённым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изучением английского языка»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Ново-Савиновского района г. Казани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МУКМЕНЕВОЙ ИЛЬЗИРЫ ГАРИФУЛЛОВНЫ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85716" cy="45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54252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u="sng" dirty="0"/>
              <a:t>Общие сведения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9897012"/>
              </p:ext>
            </p:extLst>
          </p:nvPr>
        </p:nvGraphicFramePr>
        <p:xfrm>
          <a:off x="251520" y="620688"/>
          <a:ext cx="8568952" cy="5978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760640"/>
              </a:tblGrid>
              <a:tr h="27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Фамилия, имя, отчество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Мукменева</a:t>
                      </a:r>
                      <a:r>
                        <a:rPr lang="ru-RU" sz="1600" dirty="0">
                          <a:effectLst/>
                        </a:rPr>
                        <a:t> Ильзира Гарифулловна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высшее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Учебное заведение и дата его окончания.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Казанский государственный педагогический институт, 1985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Специальность, квалификация (по диплому)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Учитель английского и немецкого языков в средней школе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5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Место работы (по годам)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15.08.1985-27.07.1987 – средняя школа № 32 г. Казани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27.08.1987 – 01.08.1992 – </a:t>
                      </a:r>
                      <a:r>
                        <a:rPr lang="ru-RU" sz="1600" dirty="0" err="1">
                          <a:effectLst/>
                        </a:rPr>
                        <a:t>Саратская</a:t>
                      </a:r>
                      <a:r>
                        <a:rPr lang="ru-RU" sz="1600" dirty="0">
                          <a:effectLst/>
                        </a:rPr>
                        <a:t> средняя школа Одесской области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17.08.1992 – 29.08.1996 – школа гимназия № 81 г. Казани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01.09.1996 – 26.08.2010 – школа №68 г. Казань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27.08.2010 – МАОУ «СОШ №165»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Общий трудовой и педагогический стаж, педагогический стаж в данном образовательном учреждении, квалификационная категория (год установления)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35,5 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29,5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высшая кв. категория, 28 марта 2013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0237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Повышение квалификации</a:t>
            </a:r>
            <a:endParaRPr lang="ru-RU" sz="2800" b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131133"/>
              </p:ext>
            </p:extLst>
          </p:nvPr>
        </p:nvGraphicFramePr>
        <p:xfrm>
          <a:off x="611560" y="836712"/>
          <a:ext cx="7992888" cy="5681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2366"/>
                <a:gridCol w="3077620"/>
                <a:gridCol w="2542902"/>
              </a:tblGrid>
              <a:tr h="973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структуры, где прослушаны курсы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Год, месяц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Проблематика (тема) курсов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КФУ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 часов, май 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Инновации в обучении английскому как иностранному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Педагогический университет «Первое сентября» дистанционные курсы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 часа, октябрь 2013-май 2014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Школьные версии международных экзаменов по английскому языку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Английский язык для РТ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Сентябрь-май 2012-2013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3947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Методические разработки, печатные работы</a:t>
            </a:r>
            <a:endParaRPr lang="ru-RU" sz="28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7910963"/>
              </p:ext>
            </p:extLst>
          </p:nvPr>
        </p:nvGraphicFramePr>
        <p:xfrm>
          <a:off x="467545" y="1412776"/>
          <a:ext cx="8280919" cy="4009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856"/>
                <a:gridCol w="3188525"/>
                <a:gridCol w="2634538"/>
              </a:tblGrid>
              <a:tr h="57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работы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Способ распространения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8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Доклад по теме: «Инновационные и информационные технологии в иноязычном образовательном процессе»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</a:t>
                      </a:r>
                      <a:r>
                        <a:rPr lang="ru-RU" sz="2000" dirty="0" err="1">
                          <a:effectLst/>
                        </a:rPr>
                        <a:t>межкафедральном</a:t>
                      </a:r>
                      <a:r>
                        <a:rPr lang="ru-RU" sz="2000" dirty="0">
                          <a:effectLst/>
                        </a:rPr>
                        <a:t> сборнике научных трудов. Выпуск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Кафедра иностранных языков, Казанский (Приволжский) федеральный университет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9120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Участие в педагогических советах, семинарах  (2012-2015 годы)</a:t>
            </a:r>
            <a:endParaRPr lang="ru-RU" sz="2800" b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2349260"/>
              </p:ext>
            </p:extLst>
          </p:nvPr>
        </p:nvGraphicFramePr>
        <p:xfrm>
          <a:off x="179512" y="977304"/>
          <a:ext cx="8821132" cy="5716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776"/>
                <a:gridCol w="1836356"/>
              </a:tblGrid>
              <a:tr h="185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мероприятия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Учебный 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6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Авторский семинар с Ш.А. </a:t>
                      </a:r>
                      <a:r>
                        <a:rPr lang="ru-RU" sz="2000" dirty="0" err="1">
                          <a:effectLst/>
                        </a:rPr>
                        <a:t>Амонашвили</a:t>
                      </a:r>
                      <a:r>
                        <a:rPr lang="ru-RU" sz="2000" dirty="0">
                          <a:effectLst/>
                        </a:rPr>
                        <a:t> по проблеме «Основы гуманно-личностного подхода к детям в образовательном процессе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04.02.-08.02.2013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Авторский семинар с К. И. Кауфман по проблеме «Реализация идей федерального государственного образовательного стандарта в учебниках английского языка»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11.10.2012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Авторский семинар с Е.Н. Солововой по проблеме «Подготовка к итоговой аттестации по иностранным языкам: ЕГЭ, ГИА и начальная школа»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17.10.2014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Авторский семинар с А.Почепаевой «Успешная подготовка к устной части ЕГЭ: особенности формата экзамена, стратегии выполнения заданий, система оценивания» школа МАОУ №39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март  2015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76030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Учитель\Desktop\Новая папка\солов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33320" cy="54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958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Открытые уроки  (2012-2015)</a:t>
            </a:r>
            <a:endParaRPr lang="ru-RU" sz="2800" b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622297"/>
              </p:ext>
            </p:extLst>
          </p:nvPr>
        </p:nvGraphicFramePr>
        <p:xfrm>
          <a:off x="611560" y="1268760"/>
          <a:ext cx="7920879" cy="4747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488"/>
                <a:gridCol w="1219326"/>
                <a:gridCol w="2560268"/>
                <a:gridCol w="1889797"/>
              </a:tblGrid>
              <a:tr h="1013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урока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рамках какого мероприятия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Учебный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Мастер класс по теме «</a:t>
                      </a:r>
                      <a:r>
                        <a:rPr lang="en-US" sz="1800">
                          <a:effectLst/>
                        </a:rPr>
                        <a:t>My English Lab </a:t>
                      </a:r>
                      <a:r>
                        <a:rPr lang="ru-RU" sz="1800">
                          <a:effectLst/>
                        </a:rPr>
                        <a:t>– электронная рабочая тетрадь к УМК «</a:t>
                      </a:r>
                      <a:r>
                        <a:rPr lang="en-US" sz="1800">
                          <a:effectLst/>
                        </a:rPr>
                        <a:t>Choices</a:t>
                      </a:r>
                      <a:r>
                        <a:rPr lang="ru-RU" sz="1800">
                          <a:effectLst/>
                        </a:rPr>
                        <a:t>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Республиканский семинар для директоров школ по теме «Использование интерактивных и мультимедийных технологий в обучении»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</a:t>
                      </a:r>
                      <a:r>
                        <a:rPr lang="en-US" sz="1800">
                          <a:effectLst/>
                        </a:rPr>
                        <a:t>Healthy way of life</a:t>
                      </a:r>
                      <a:r>
                        <a:rPr lang="ru-RU" sz="1800">
                          <a:effectLst/>
                        </a:rPr>
                        <a:t>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ru-RU" sz="1800">
                          <a:effectLst/>
                        </a:rPr>
                        <a:t>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Для учителей школы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2012-2013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1711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/>
              <a:t>Участие в муниципальных, региональных и всероссийских профессиональных конкурсах, конференциях (2012-2015)</a:t>
            </a:r>
            <a:endParaRPr lang="ru-RU" sz="24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823323"/>
              </p:ext>
            </p:extLst>
          </p:nvPr>
        </p:nvGraphicFramePr>
        <p:xfrm>
          <a:off x="0" y="737604"/>
          <a:ext cx="9108504" cy="6120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7224"/>
                <a:gridCol w="1821280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0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Республиканский симпозиум «Вопросы преемственности преподавания иностранных языков в школе и ВУЗе», организованная кафедрой иностранных языков,  место проведения Казанский (Приволжский ) федеральный университет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Научно-практическая конференция «Опыт, проблемы и перспективы преподавания европейских языков в школах г. Казани» организованная городским методическим центром управления образования исполнительного комитета муниципального образования г. Казани, место проведения МАОУ «СОШ №165»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02.11.2012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Международный конкурс переводов по проблеме преподавания английского языка – диплом победителя 3 степень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05.04. 2014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Республиканский конкурс на соискание гранта «Наш лучший учитель» - победитель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Республиканский конкурс на соискание гранта «Наш лучший учитель» - победитель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4468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4446"/>
            <a:ext cx="8229600" cy="150264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400" b="1" dirty="0">
                <a:solidFill>
                  <a:srgbClr val="0000C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ШМО: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педагогических технологий в целях повышения качества иноязычного образования в условиях внедрения федерального государственного образовательного стандарта».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24" name="Picture 4" descr="Изображение 22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616" y="2288375"/>
            <a:ext cx="1251740" cy="202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WP_20150122_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835" y="5216627"/>
            <a:ext cx="904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ROCfJsFhTb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333" y="2113787"/>
            <a:ext cx="1068141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826" y="4274420"/>
            <a:ext cx="1034483" cy="13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 descr="DSC0539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37" y="2288375"/>
            <a:ext cx="116929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DSCN092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7220" y="5047487"/>
            <a:ext cx="876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G_33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04" y="3883127"/>
            <a:ext cx="914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9267" y="2113787"/>
            <a:ext cx="1237202" cy="1653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227" y="4832153"/>
            <a:ext cx="1014216" cy="1577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760" y="1902266"/>
            <a:ext cx="1227267" cy="1374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361" y="4437113"/>
            <a:ext cx="100989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0371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 Использование современных образовательных технологий</a:t>
            </a:r>
            <a:endParaRPr lang="ru-RU" sz="2800" b="1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7150513"/>
              </p:ext>
            </p:extLst>
          </p:nvPr>
        </p:nvGraphicFramePr>
        <p:xfrm>
          <a:off x="323528" y="1412776"/>
          <a:ext cx="8424936" cy="4941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/>
              </a:tblGrid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OpenSymbol"/>
                          <a:ea typeface="OpenSymbol"/>
                        </a:rPr>
                        <a:t></a:t>
                      </a:r>
                      <a:r>
                        <a:rPr lang="ru-RU" sz="2400" baseline="0" dirty="0" smtClean="0">
                          <a:effectLst/>
                          <a:latin typeface="OpenSymbol"/>
                          <a:ea typeface="OpenSymbol"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English </a:t>
                      </a:r>
                      <a:r>
                        <a:rPr lang="en-US" sz="2400" dirty="0">
                          <a:effectLst/>
                        </a:rPr>
                        <a:t>Lab on-line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OpenSymbol"/>
                          <a:cs typeface="+mn-cs"/>
                        </a:rPr>
                        <a:t>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Игры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8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ea typeface="OpenSymbol"/>
                        </a:rPr>
                        <a:t> </a:t>
                      </a:r>
                      <a:r>
                        <a:rPr lang="ru-RU" sz="2400" dirty="0" smtClean="0">
                          <a:effectLst/>
                        </a:rPr>
                        <a:t>Проектная </a:t>
                      </a:r>
                      <a:r>
                        <a:rPr lang="ru-RU" sz="2400" dirty="0">
                          <a:effectLst/>
                        </a:rPr>
                        <a:t>деятельность в сочетании с мультимедийной презентаций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8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ea typeface="OpenSymbol"/>
                        </a:rPr>
                        <a:t> </a:t>
                      </a:r>
                      <a:r>
                        <a:rPr lang="ru-RU" sz="2400" dirty="0" smtClean="0">
                          <a:effectLst/>
                        </a:rPr>
                        <a:t>Информационно-коммуникационные </a:t>
                      </a:r>
                      <a:r>
                        <a:rPr lang="ru-RU" sz="2400" dirty="0">
                          <a:effectLst/>
                        </a:rPr>
                        <a:t>технологии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ea typeface="OpenSymbol"/>
                        </a:rPr>
                        <a:t> </a:t>
                      </a:r>
                      <a:r>
                        <a:rPr lang="ru-RU" sz="2400" dirty="0" smtClean="0">
                          <a:effectLst/>
                        </a:rPr>
                        <a:t>Ресурсы </a:t>
                      </a:r>
                      <a:r>
                        <a:rPr lang="ru-RU" sz="2400" dirty="0">
                          <a:effectLst/>
                        </a:rPr>
                        <a:t>сети интернет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ea typeface="OpenSymbol"/>
                        </a:rPr>
                        <a:t></a:t>
                      </a:r>
                      <a:r>
                        <a:rPr lang="ru-RU" sz="2400" baseline="0" dirty="0" smtClean="0">
                          <a:effectLst/>
                          <a:ea typeface="OpenSymbol"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Дифференцированный </a:t>
                      </a:r>
                      <a:r>
                        <a:rPr lang="ru-RU" sz="2400" dirty="0">
                          <a:effectLst/>
                        </a:rPr>
                        <a:t>подход в обучении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ea typeface="OpenSymbol"/>
                        </a:rPr>
                        <a:t> </a:t>
                      </a:r>
                      <a:r>
                        <a:rPr lang="ru-RU" sz="2400" dirty="0" smtClean="0">
                          <a:effectLst/>
                        </a:rPr>
                        <a:t>Обучение </a:t>
                      </a:r>
                      <a:r>
                        <a:rPr lang="ru-RU" sz="2400" dirty="0">
                          <a:effectLst/>
                        </a:rPr>
                        <a:t>в сотрудничестве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ea typeface="OpenSymbol"/>
                        </a:rPr>
                        <a:t> </a:t>
                      </a:r>
                      <a:r>
                        <a:rPr lang="ru-RU" sz="2400" dirty="0" smtClean="0">
                          <a:effectLst/>
                        </a:rPr>
                        <a:t>Ролевые </a:t>
                      </a:r>
                      <a:r>
                        <a:rPr lang="ru-RU" sz="2400" dirty="0">
                          <a:effectLst/>
                        </a:rPr>
                        <a:t>игры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ea typeface="OpenSymbol"/>
                        </a:rPr>
                        <a:t> </a:t>
                      </a:r>
                      <a:r>
                        <a:rPr lang="ru-RU" sz="2400" dirty="0" smtClean="0">
                          <a:effectLst/>
                        </a:rPr>
                        <a:t>Использование </a:t>
                      </a:r>
                      <a:r>
                        <a:rPr lang="ru-RU" sz="2400" dirty="0">
                          <a:effectLst/>
                        </a:rPr>
                        <a:t>компьютерных программ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2732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Результаты учебной деятельности</a:t>
            </a:r>
            <a:endParaRPr lang="ru-RU" sz="2800" b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906007"/>
              </p:ext>
            </p:extLst>
          </p:nvPr>
        </p:nvGraphicFramePr>
        <p:xfrm>
          <a:off x="971600" y="1700808"/>
          <a:ext cx="6856933" cy="3205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203"/>
                <a:gridCol w="2640227"/>
                <a:gridCol w="2181503"/>
              </a:tblGrid>
              <a:tr h="74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Учебный год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Успеваемость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Качество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2012-2013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85,6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2013-2014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2014-2015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100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90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013176"/>
            <a:ext cx="1830367" cy="16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668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>Результаты государственной (итоговой) аттестации</a:t>
            </a:r>
            <a:br>
              <a:rPr lang="ru-RU" sz="3100" b="1" u="sng" dirty="0" smtClean="0"/>
            </a:br>
            <a:r>
              <a:rPr lang="ru-RU" sz="3100" b="1" u="sng" dirty="0" smtClean="0"/>
              <a:t>ЕГЭ, ОГЭ, ГВЭ, ЕРТ</a:t>
            </a:r>
            <a:br>
              <a:rPr lang="ru-RU" sz="3100" b="1" u="sng" dirty="0" smtClean="0"/>
            </a:br>
            <a:r>
              <a:rPr lang="ru-RU" sz="3100" b="1" u="sng" dirty="0" smtClean="0"/>
              <a:t>выпускников 9-х и 11 классов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8027991"/>
              </p:ext>
            </p:extLst>
          </p:nvPr>
        </p:nvGraphicFramePr>
        <p:xfrm>
          <a:off x="755576" y="1772816"/>
          <a:ext cx="7488831" cy="3567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680"/>
                <a:gridCol w="2119792"/>
                <a:gridCol w="1944216"/>
                <a:gridCol w="1296143"/>
              </a:tblGrid>
              <a:tr h="95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Учебный год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Предмет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Средний балл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Успеваемость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2013-2014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Английский язык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63,5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14265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Для 4-х классов</a:t>
            </a:r>
            <a:endParaRPr lang="ru-RU" sz="28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492742"/>
              </p:ext>
            </p:extLst>
          </p:nvPr>
        </p:nvGraphicFramePr>
        <p:xfrm>
          <a:off x="971600" y="2420888"/>
          <a:ext cx="6840759" cy="1938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771872"/>
                <a:gridCol w="807121"/>
                <a:gridCol w="807121"/>
                <a:gridCol w="807121"/>
                <a:gridCol w="807796"/>
                <a:gridCol w="807796"/>
                <a:gridCol w="807796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Учебный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класс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группе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писали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«5»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«4»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кач</a:t>
                      </a:r>
                      <a:r>
                        <a:rPr lang="ru-RU" sz="2400" dirty="0">
                          <a:effectLst/>
                        </a:rPr>
                        <a:t>-во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усп-сть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7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2014-2015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4В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0925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370416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Фамилии, имена выпускников, набравших более 80 баллов</a:t>
            </a:r>
            <a:endParaRPr lang="ru-RU" sz="2800" b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213258"/>
              </p:ext>
            </p:extLst>
          </p:nvPr>
        </p:nvGraphicFramePr>
        <p:xfrm>
          <a:off x="1259632" y="2276872"/>
          <a:ext cx="6840761" cy="2592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403"/>
                <a:gridCol w="2634000"/>
                <a:gridCol w="2176358"/>
              </a:tblGrid>
              <a:tr h="140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Фамилия, имя ученика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баллов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Учебный год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Губайдуллина Асия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2013-2014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611387"/>
            <a:ext cx="2478231" cy="19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7173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u="sng" dirty="0"/>
              <a:t>Результаты внеурочной деятельности</a:t>
            </a:r>
            <a:br>
              <a:rPr lang="ru-RU" sz="2800" b="1" u="sng" dirty="0"/>
            </a:br>
            <a:endParaRPr lang="ru-RU" sz="28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0452334"/>
              </p:ext>
            </p:extLst>
          </p:nvPr>
        </p:nvGraphicFramePr>
        <p:xfrm>
          <a:off x="611560" y="980728"/>
          <a:ext cx="7848871" cy="5150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3391"/>
                <a:gridCol w="1808449"/>
                <a:gridCol w="2408656"/>
                <a:gridCol w="1668375"/>
              </a:tblGrid>
              <a:tr h="73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участников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Учебный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2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Международный конкурс по иностранным языкам «Я-лингвист»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человек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Исмаилова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Алавия</a:t>
                      </a:r>
                      <a:r>
                        <a:rPr lang="ru-RU" sz="1800" dirty="0">
                          <a:effectLst/>
                        </a:rPr>
                        <a:t> 7В – диплом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степени,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Хайруллина </a:t>
                      </a:r>
                      <a:r>
                        <a:rPr lang="ru-RU" sz="1800" dirty="0" err="1">
                          <a:effectLst/>
                        </a:rPr>
                        <a:t>Камиля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7В – диплом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степени,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Басаркина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Юлия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7В – диплом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степени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Рогачевская Диана,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Насибуллин</a:t>
                      </a:r>
                      <a:r>
                        <a:rPr lang="ru-RU" sz="1800" dirty="0">
                          <a:effectLst/>
                        </a:rPr>
                        <a:t> Карим, Абдуллина Элина 7В – сертификаты участников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апрель 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26392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6891347"/>
              </p:ext>
            </p:extLst>
          </p:nvPr>
        </p:nvGraphicFramePr>
        <p:xfrm>
          <a:off x="611560" y="260648"/>
          <a:ext cx="8081069" cy="6326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476"/>
                <a:gridCol w="1861950"/>
                <a:gridCol w="2479913"/>
                <a:gridCol w="1717730"/>
              </a:tblGrid>
              <a:tr h="2856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Конкурс песни на иностранном языке районного фестиваля знатоков иностранных языков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Потрусова</a:t>
                      </a:r>
                      <a:r>
                        <a:rPr lang="ru-RU" sz="1800" dirty="0">
                          <a:effectLst/>
                        </a:rPr>
                        <a:t> Ангелина 8а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Сертификат участника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2014-2015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Конкурс советских военных песен на английском языке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3-е место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2014-2015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5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Международный игровой конкурс  по английскому языку «British Bulldog»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 человек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Корсакова Дарья 3Б класс – 1 место в России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 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1945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0666872"/>
              </p:ext>
            </p:extLst>
          </p:nvPr>
        </p:nvGraphicFramePr>
        <p:xfrm>
          <a:off x="755576" y="1124744"/>
          <a:ext cx="7776864" cy="4437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5379"/>
                <a:gridCol w="2519117"/>
                <a:gridCol w="1659300"/>
                <a:gridCol w="1653068"/>
              </a:tblGrid>
              <a:tr h="4437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Всероссийская олимпиада по английскому языку,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муниципальный 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Парфёнов Данил 7В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Исмаилова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Алавия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7В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Хайруллина </a:t>
                      </a:r>
                      <a:r>
                        <a:rPr lang="ru-RU" sz="1800" dirty="0" err="1" smtClean="0">
                          <a:effectLst/>
                        </a:rPr>
                        <a:t>Камиля</a:t>
                      </a:r>
                      <a:r>
                        <a:rPr lang="ru-RU" sz="1800" dirty="0" smtClean="0">
                          <a:effectLst/>
                        </a:rPr>
                        <a:t> 7В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Басаркина</a:t>
                      </a:r>
                      <a:r>
                        <a:rPr lang="ru-RU" sz="1800" dirty="0">
                          <a:effectLst/>
                        </a:rPr>
                        <a:t> Юлия 7В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2014-2015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28471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174359"/>
              </p:ext>
            </p:extLst>
          </p:nvPr>
        </p:nvGraphicFramePr>
        <p:xfrm>
          <a:off x="395535" y="188640"/>
          <a:ext cx="8280921" cy="6408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469"/>
                <a:gridCol w="1907997"/>
                <a:gridCol w="2541244"/>
                <a:gridCol w="1760211"/>
              </a:tblGrid>
              <a:tr h="126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Конкурс «Умница»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 человек 2В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человек – диплом лауреата,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человек – диплом участника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май 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2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Международный конкурс – игра по английскому языку «Лев»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 марта 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Всероссийская олимпиада по английскому языку,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муниципальный уровень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Губайдуллина </a:t>
                      </a:r>
                      <a:r>
                        <a:rPr lang="ru-RU" sz="1800" dirty="0" err="1">
                          <a:effectLst/>
                        </a:rPr>
                        <a:t>Асия</a:t>
                      </a:r>
                      <a:r>
                        <a:rPr lang="ru-RU" sz="1800" dirty="0">
                          <a:effectLst/>
                        </a:rPr>
                        <a:t> 11а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приказ №821 от 16.12.2013г., призёр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Всероссийская олимпиада по английскому языку,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региональный уровень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Губайдуллина </a:t>
                      </a:r>
                      <a:r>
                        <a:rPr lang="ru-RU" sz="1800" dirty="0" err="1">
                          <a:effectLst/>
                        </a:rPr>
                        <a:t>Асия</a:t>
                      </a:r>
                      <a:r>
                        <a:rPr lang="ru-RU" sz="1800" dirty="0">
                          <a:effectLst/>
                        </a:rPr>
                        <a:t> 11а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регистрационный №25 от 15.01.2014г., призёр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952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4888467"/>
              </p:ext>
            </p:extLst>
          </p:nvPr>
        </p:nvGraphicFramePr>
        <p:xfrm>
          <a:off x="179512" y="215376"/>
          <a:ext cx="8784976" cy="6679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7781"/>
                <a:gridCol w="1760691"/>
                <a:gridCol w="2826154"/>
                <a:gridCol w="1710350"/>
              </a:tblGrid>
              <a:tr h="139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 Республиканский лингвистический форум «</a:t>
                      </a:r>
                      <a:r>
                        <a:rPr lang="ru-RU" sz="1800" dirty="0" err="1">
                          <a:effectLst/>
                        </a:rPr>
                        <a:t>Bridging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Languages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and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Cultures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Губайдуллина </a:t>
                      </a:r>
                      <a:r>
                        <a:rPr lang="ru-RU" sz="1800" dirty="0" err="1">
                          <a:effectLst/>
                        </a:rPr>
                        <a:t>Асия</a:t>
                      </a:r>
                      <a:r>
                        <a:rPr lang="ru-RU" sz="1800" dirty="0">
                          <a:effectLst/>
                        </a:rPr>
                        <a:t> 11а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Сертификат участника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2013-2014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письменного перевода среди школьников Республики Татарстан 2014,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Мустаева </a:t>
                      </a:r>
                      <a:r>
                        <a:rPr lang="ru-RU" sz="1800" dirty="0" err="1">
                          <a:effectLst/>
                        </a:rPr>
                        <a:t>Гульфия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Ирековна</a:t>
                      </a:r>
                      <a:r>
                        <a:rPr lang="ru-RU" sz="1800" dirty="0">
                          <a:effectLst/>
                        </a:rPr>
                        <a:t> 11а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сертификат участника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8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Дистанционная олимпиада по английскому языку "Videouroki.net", международный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международный, диплом  1 степени,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№P20914 от 23.12.2013, </a:t>
                      </a:r>
                      <a:r>
                        <a:rPr lang="ru-RU" sz="1800" dirty="0" err="1">
                          <a:effectLst/>
                        </a:rPr>
                        <a:t>Столовина</a:t>
                      </a:r>
                      <a:r>
                        <a:rPr lang="ru-RU" sz="1800" dirty="0">
                          <a:effectLst/>
                        </a:rPr>
                        <a:t> Камилла 7а класс;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 2 степени,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№P96948 от 21.03.2014, Корсакова Дарья 2г класс;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7365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51216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Проблема: «Система работы МО учителей АЯ по формированию лингвистической компетенции на уроках и во внеурочной деятельности»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472514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660033"/>
                </a:solidFill>
              </a:rPr>
              <a:t>Цель</a:t>
            </a:r>
            <a:r>
              <a:rPr lang="ru-RU" sz="2400" b="1" u="sng" dirty="0" smtClean="0">
                <a:solidFill>
                  <a:srgbClr val="6600FF"/>
                </a:solidFill>
              </a:rPr>
              <a:t> </a:t>
            </a:r>
            <a:r>
              <a:rPr lang="ru-RU" sz="2400" dirty="0" smtClean="0">
                <a:solidFill>
                  <a:srgbClr val="6600FF"/>
                </a:solidFill>
              </a:rPr>
              <a:t>: </a:t>
            </a:r>
            <a:r>
              <a:rPr lang="ru-RU" sz="2400" dirty="0" smtClean="0">
                <a:solidFill>
                  <a:srgbClr val="660033"/>
                </a:solidFill>
              </a:rPr>
              <a:t>Совершенствование эффективных форм работы, формирующих языковые компетенции учащихся.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660033"/>
                </a:solidFill>
              </a:rPr>
              <a:t>Задачи: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Усиление работы над повышением творческого потенциала учителей английского языка.</a:t>
            </a:r>
            <a:endParaRPr lang="ru-RU" sz="18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Изучение, выбор и активное внедрение эффективных современных образовательных технологий.</a:t>
            </a:r>
            <a:endParaRPr lang="ru-RU" sz="18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Организация работы с одаренными детьми.</a:t>
            </a:r>
            <a:endParaRPr lang="ru-RU" sz="18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Организация работы со слабоуспевающими детьми.</a:t>
            </a:r>
            <a:endParaRPr lang="ru-RU" sz="18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u="sng" dirty="0" smtClean="0">
              <a:solidFill>
                <a:srgbClr val="660033"/>
              </a:solidFill>
            </a:endParaRPr>
          </a:p>
          <a:p>
            <a:endParaRPr lang="ru-RU" sz="24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648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480506"/>
              </p:ext>
            </p:extLst>
          </p:nvPr>
        </p:nvGraphicFramePr>
        <p:xfrm>
          <a:off x="395536" y="404664"/>
          <a:ext cx="8424935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4071"/>
                <a:gridCol w="1914758"/>
                <a:gridCol w="2115283"/>
                <a:gridCol w="1790823"/>
              </a:tblGrid>
              <a:tr h="3362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 </a:t>
                      </a:r>
                      <a:r>
                        <a:rPr lang="ru-RU" sz="1800" dirty="0">
                          <a:effectLst/>
                        </a:rPr>
                        <a:t>городской фестиваль знатоков иностранного языка конкурс  эссе «Объединяем языки и культуры разных стран»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Крутикова Диана 8а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Сертификат участника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6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 </a:t>
                      </a:r>
                      <a:r>
                        <a:rPr lang="ru-RU" sz="1800">
                          <a:effectLst/>
                        </a:rPr>
                        <a:t>Поволжская юношеская научно-исследовательская конференция «Я-исследователь» 2012г.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Якушина Кристина, Салимова Алина 9А класс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свидетельство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12071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Приказы, грамоты об объявлении благодарности, сертификаты за подготовку победителей и призеров муниципальных, региональных и всероссийских мероприятий.</a:t>
            </a:r>
            <a:endParaRPr lang="ru-RU" sz="28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0190010"/>
              </p:ext>
            </p:extLst>
          </p:nvPr>
        </p:nvGraphicFramePr>
        <p:xfrm>
          <a:off x="467544" y="1916832"/>
          <a:ext cx="8064896" cy="517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9305"/>
                <a:gridCol w="2515591"/>
              </a:tblGrid>
              <a:tr h="33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Учебный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Почётная грамота МИ О и Н РТ за подготовку призёра в региональном этапе Всероссийской олимпиады по английскому языку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2013-2014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Победитель гранта «Наш лучший учитель»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2013, 2014 г.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3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Благодарственное письмо МИ О и Н РФ за плодотворное сотрудничество, профессионализм и активное участие в совместных  общеобразовательных программах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Благодарность за активное участие в работе международного проекта для учителей </a:t>
                      </a:r>
                      <a:r>
                        <a:rPr lang="en-US" sz="1800" dirty="0" err="1">
                          <a:effectLst/>
                        </a:rPr>
                        <a:t>videouroki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r>
                        <a:rPr lang="en-US" sz="1800" dirty="0">
                          <a:effectLst/>
                        </a:rPr>
                        <a:t>net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23.12.2013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Благодарственное письмо МИ О и Н РФ за успешную подготовку участников конкурса письменного перевода среди школьников РТ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19.04.2014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01399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2727453"/>
              </p:ext>
            </p:extLst>
          </p:nvPr>
        </p:nvGraphicFramePr>
        <p:xfrm>
          <a:off x="539552" y="476671"/>
          <a:ext cx="7885028" cy="5616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7876"/>
                <a:gridCol w="2247152"/>
              </a:tblGrid>
              <a:tr h="1158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Грамота за подготовку участников Международного Конкурса-игры по английскому языку «Лев»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13.03.2014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«Учитель цифрового века»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2013-2014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за организацию конкурса «Умница»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май 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2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Благодарственное письмо за организацию и проведение  игрового конкурса по английскому языку «</a:t>
                      </a:r>
                      <a:r>
                        <a:rPr lang="en-US" sz="1800" dirty="0">
                          <a:effectLst/>
                        </a:rPr>
                        <a:t>British Bulldog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 2012, 2013, 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Благодарственное письмо за активное участие в конкурсе «Я-лингвист»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апрель 2015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6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Благодарственное письмо за активное участие в проекте «Молодёжное движение»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май 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05623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5165397"/>
              </p:ext>
            </p:extLst>
          </p:nvPr>
        </p:nvGraphicFramePr>
        <p:xfrm>
          <a:off x="539552" y="620688"/>
          <a:ext cx="7776864" cy="3263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7047"/>
                <a:gridCol w="2499817"/>
              </a:tblGrid>
              <a:tr h="1721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Благодарственное письмо за активное участие в реализации городского целевого проекта «Английский для всех»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Почётная грамота Министерства образования и науки Российской Федерации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1722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648072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Грамоты, дипломы, сертификаты учащихся</a:t>
            </a:r>
            <a:endParaRPr lang="ru-RU" sz="2800" b="1" u="sng" dirty="0"/>
          </a:p>
        </p:txBody>
      </p:sp>
      <p:pic>
        <p:nvPicPr>
          <p:cNvPr id="25602" name="Picture 2" descr="H:\Новая папка 2\грамоты\20140423_211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598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I:\портфолио\Новая папка\20140130_2013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03608"/>
            <a:ext cx="3354979" cy="45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5505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057293"/>
            <a:ext cx="3165816" cy="4221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954" y="3717032"/>
            <a:ext cx="3951981" cy="2794273"/>
          </a:xfrm>
          <a:prstGeom prst="rect">
            <a:avLst/>
          </a:prstGeom>
        </p:spPr>
      </p:pic>
      <p:pic>
        <p:nvPicPr>
          <p:cNvPr id="26626" name="Picture 2" descr="H:\Новая папка 2\грамоты\Столовина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266" y="480521"/>
            <a:ext cx="3800710" cy="2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8440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44504"/>
            <a:ext cx="3589148" cy="2537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24" y="344504"/>
            <a:ext cx="3300380" cy="2333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370" y="3573016"/>
            <a:ext cx="3563888" cy="251987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18738"/>
            <a:ext cx="3408040" cy="240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:\Новая папка 2\видеоуроки\алавия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45919"/>
            <a:ext cx="3753865" cy="26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679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:\МУКМЕНЕВА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16" y="743566"/>
            <a:ext cx="3069225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J:\МУКМЕНЕВА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960440" cy="27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803067"/>
            <a:ext cx="2141195" cy="26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195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:\МУКМЕНЕВА\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91259" cy="41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J:\МУКМЕНЕВА\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325" y="2928204"/>
            <a:ext cx="2822675" cy="38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J:\МУКМЕНЕВА\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49"/>
            <a:ext cx="2699792" cy="37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J:\МУКМЕНЕВА\1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123" y="2975992"/>
            <a:ext cx="2822675" cy="38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683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08112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Грамоты, дипломы, благодарственные письма, свидетельства учителя</a:t>
            </a:r>
            <a:endParaRPr lang="ru-RU" sz="2800" b="1" u="sng" dirty="0"/>
          </a:p>
        </p:txBody>
      </p:sp>
      <p:pic>
        <p:nvPicPr>
          <p:cNvPr id="24578" name="Picture 2" descr="H:\Новая папка 2\грамоты\20140130_2007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39137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469" y="1700808"/>
            <a:ext cx="324326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71862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296144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Тематика проблем, рассматриваемых на заседаниях ШМО учителей английского языка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388843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иноязычной коммуникативной компетенции как основная цель обучения английскому языку в современной школе.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ИКТ на уроках английского языка;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мотивации интереса изучения английского языка на основе лингвострановедческого аспекта преподавания в старших классах;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учащихся к ЕГЭ по английскому языку: чтение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внеклассной работы на иностранном языке;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5965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05800" cy="5040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745" y="188640"/>
            <a:ext cx="2909640" cy="4104456"/>
          </a:xfrm>
          <a:prstGeom prst="rect">
            <a:avLst/>
          </a:prstGeom>
        </p:spPr>
      </p:pic>
      <p:pic>
        <p:nvPicPr>
          <p:cNvPr id="27659" name="Picture 11" descr="J:\МУКМЕНЕВА\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5371"/>
            <a:ext cx="3501397" cy="48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91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2895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06344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:\портфолио\Новая папка\20140130_2021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497287" cy="49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J:\МУКМЕНЕВА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5708" y="188640"/>
            <a:ext cx="45554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81186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J:\МУКМЕНЕВА\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396"/>
            <a:ext cx="3331017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J:\МУКМЕНЕВА\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699" y="0"/>
            <a:ext cx="322630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J:\МУКМЕНЕВА\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017" y="2538275"/>
            <a:ext cx="3069349" cy="42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387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204" y="438901"/>
            <a:ext cx="41640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275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 descr="H:\Новая папка 2\видеоуроки\благодарность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666" y="3645024"/>
            <a:ext cx="41755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413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:\МУКМЕНЕВА\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86" y="1268760"/>
            <a:ext cx="32263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83578"/>
            <a:ext cx="2684207" cy="2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946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80728"/>
            <a:ext cx="7772400" cy="172819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МО учителей английского языка нашей школы – это творческий коллектив, стремящийся к познанию нового, к постоянному совершенствованию, как профессиональному, так и </a:t>
            </a:r>
            <a:r>
              <a:rPr lang="ru-RU" sz="2800" b="1" dirty="0" smtClean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личностному, это грамотные педагоги, умеющие увлечь ученика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780928"/>
            <a:ext cx="3312368" cy="1863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716143"/>
            <a:ext cx="2304256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0" y="4568223"/>
            <a:ext cx="2555776" cy="1916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680" y="5157192"/>
            <a:ext cx="2267744" cy="1700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2492897"/>
            <a:ext cx="1440160" cy="20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089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64807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Темы по самообразованию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4824536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Аникина Е.С. «</a:t>
            </a:r>
            <a:r>
              <a:rPr lang="ru-RU" sz="2400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иноязычной коммуникативной компетенции как основная цель обучения английскому языку в современной школе.»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Абзалова</a:t>
            </a:r>
            <a:r>
              <a:rPr lang="ru-RU" sz="24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Г.И.</a:t>
            </a:r>
            <a:r>
              <a:rPr lang="ru-RU" sz="2400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«Диалог как средство развития коммуникативной компетенции на уроках английского языка.»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Миндиярова</a:t>
            </a:r>
            <a:r>
              <a:rPr lang="ru-RU" sz="24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Р.Р. «</a:t>
            </a:r>
            <a:r>
              <a:rPr lang="ru-RU" sz="2400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развития умений </a:t>
            </a:r>
            <a:r>
              <a:rPr lang="ru-RU" sz="2400" dirty="0" err="1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аудирования</a:t>
            </a:r>
            <a:r>
              <a:rPr lang="ru-RU" sz="2400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формирования </a:t>
            </a:r>
            <a:r>
              <a:rPr lang="ru-RU" sz="2400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социально-лингвистической </a:t>
            </a:r>
            <a:r>
              <a:rPr lang="ru-RU" sz="2400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учащихся.»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Хлобыстова</a:t>
            </a: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Д.Т «</a:t>
            </a:r>
            <a:r>
              <a:rPr lang="ru-RU" sz="2400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Функционально-направленное обучение грамматике английского языка </a:t>
            </a:r>
            <a:r>
              <a:rPr lang="ru-RU" sz="2400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ru-RU" sz="2000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эффективный </a:t>
            </a:r>
            <a:r>
              <a:rPr lang="ru-RU" sz="2400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формирования коммуникативной компетенции.»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095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008112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Формы работы ШМО учителей английского языка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54006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были организованы три формы работы над темой: коллективная, групповая и индивидуальная. 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Коллективные формы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включали </a:t>
            </a: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учителей МО в общешкольных педагогических советах, семинарах, семинарах-практикумах, различных профессиональных конкурсах  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923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008112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формы работы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51571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 первую очередь заседания школьного МО учителей английского языка. Именно через заседания  МО проходило внедрение инновационных технологий и активных методов обучения, обмен опытом, обобщение опыта и т.д. Основными вопросами, которые обсуждались на заседаниях МО, были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отчёты по самообразованию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теоретические вопросы по методической теме МО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открытые уроки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внеклассные мероприятия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анализ уровня </a:t>
            </a:r>
            <a:r>
              <a:rPr lang="ru-RU" sz="2300" dirty="0" err="1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качества ЗУН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анализ результатов итоговой аттестации и ЕГЭ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организация школьной  олимпиады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изучение нормативных документов  и т.д.</a:t>
            </a:r>
            <a:endParaRPr lang="ru-RU" sz="23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77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15212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Индивидуальные формы работы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744" y="2132856"/>
            <a:ext cx="7772400" cy="38884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все учителя МО совершенствовали свое профессиональное  мастерство. Каждый учитель работал  над темой по самообразованию в соответствии со школьной темой и темой МО.В своей работе учителя МО используют такие технологии обучения, как развивающее обучение, </a:t>
            </a:r>
            <a:r>
              <a:rPr lang="ru-RU" sz="2400" dirty="0" err="1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разноуровневое</a:t>
            </a: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обучение, проектный метод.</a:t>
            </a:r>
            <a:endParaRPr lang="ru-RU" sz="2000" dirty="0">
              <a:solidFill>
                <a:srgbClr val="66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77875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296144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Комплексное обучение английскому языку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926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Три направления: 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«Разговорный английский»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«Грамматика»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«Техника литературного перевода»</a:t>
            </a:r>
            <a:endParaRPr lang="ru-RU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012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1661</Words>
  <Application>Microsoft Office PowerPoint</Application>
  <PresentationFormat>Экран (4:3)</PresentationFormat>
  <Paragraphs>306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ИЗ ОПЫТА РАБОТЫ МО УЧИТЕЛЕЙ ИНОСТРАННОГО ЯЗЫКА «средней общеобразовательной школы №165 с углублённым изучением английского языка» Ново-Савиновского района г. Казани </vt:lpstr>
      <vt:lpstr>    МЕТОДИЧЕСКАЯ ТЕМА ШМО: «Использование современных педагогических технологий в целях повышения качества иноязычного образования в условиях внедрения федерального государственного образовательного стандарта». </vt:lpstr>
      <vt:lpstr>Проблема: «Система работы МО учителей АЯ по формированию лингвистической компетенции на уроках и во внеурочной деятельности»</vt:lpstr>
      <vt:lpstr>Тематика проблем, рассматриваемых на заседаниях ШМО учителей английского языка</vt:lpstr>
      <vt:lpstr>Темы по самообразованию </vt:lpstr>
      <vt:lpstr>Формы работы ШМО учителей английского языка</vt:lpstr>
      <vt:lpstr>Групповые формы работы</vt:lpstr>
      <vt:lpstr>Индивидуальные формы работы</vt:lpstr>
      <vt:lpstr>Комплексное обучение английскому языку</vt:lpstr>
      <vt:lpstr>Тематика программ внеурочной деятельности по предмету:</vt:lpstr>
      <vt:lpstr>Тематика программ внеурочной деятельности по предмету:</vt:lpstr>
      <vt:lpstr>ПОРТФОЛИО УЧИТЕЛЯ АНГЛИЙСКОГО ЯЗЫКА МАОУ «Средняя общеобразовательная школа №165 с углублённым изучением английского языка» Ново-Савиновского района г. Казани МУКМЕНЕВОЙ ИЛЬЗИРЫ ГАРИФУЛЛОВНЫ</vt:lpstr>
      <vt:lpstr>Общие сведения </vt:lpstr>
      <vt:lpstr>Повышение квалификации</vt:lpstr>
      <vt:lpstr>Методические разработки, печатные работы</vt:lpstr>
      <vt:lpstr>Участие в педагогических советах, семинарах  (2012-2015 годы)</vt:lpstr>
      <vt:lpstr>Слайд 17</vt:lpstr>
      <vt:lpstr>Открытые уроки  (2012-2015)</vt:lpstr>
      <vt:lpstr>Участие в муниципальных, региональных и всероссийских профессиональных конкурсах, конференциях (2012-2015)</vt:lpstr>
      <vt:lpstr> Использование современных образовательных технологий</vt:lpstr>
      <vt:lpstr>Результаты учебной деятельности</vt:lpstr>
      <vt:lpstr>Результаты государственной (итоговой) аттестации ЕГЭ, ОГЭ, ГВЭ, ЕРТ выпускников 9-х и 11 классов </vt:lpstr>
      <vt:lpstr>Для 4-х классов</vt:lpstr>
      <vt:lpstr>Фамилии, имена выпускников, набравших более 80 баллов</vt:lpstr>
      <vt:lpstr>Результаты внеурочной деятельности </vt:lpstr>
      <vt:lpstr>Слайд 26</vt:lpstr>
      <vt:lpstr>Слайд 27</vt:lpstr>
      <vt:lpstr>Слайд 28</vt:lpstr>
      <vt:lpstr>Слайд 29</vt:lpstr>
      <vt:lpstr>Слайд 30</vt:lpstr>
      <vt:lpstr>Приказы, грамоты об объявлении благодарности, сертификаты за подготовку победителей и призеров муниципальных, региональных и всероссийских мероприятий.</vt:lpstr>
      <vt:lpstr>Слайд 32</vt:lpstr>
      <vt:lpstr>Слайд 33</vt:lpstr>
      <vt:lpstr>Грамоты, дипломы, сертификаты учащихся</vt:lpstr>
      <vt:lpstr>Слайд 35</vt:lpstr>
      <vt:lpstr>Слайд 36</vt:lpstr>
      <vt:lpstr>Слайд 37</vt:lpstr>
      <vt:lpstr>Слайд 38</vt:lpstr>
      <vt:lpstr>Грамоты, дипломы, благодарственные письма, свидетельства учителя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АНГЛИЙСКОГО ЯЗЫКА МАОУ «Средняя общеобразовательная школа №165 с углублённым изучением английского языка» Ново-Савиновского района г. Казани</dc:title>
  <dc:creator>Ильзира Гарифулловна</dc:creator>
  <cp:lastModifiedBy>User</cp:lastModifiedBy>
  <cp:revision>77</cp:revision>
  <dcterms:created xsi:type="dcterms:W3CDTF">2015-04-28T04:49:32Z</dcterms:created>
  <dcterms:modified xsi:type="dcterms:W3CDTF">2015-11-09T08:40:05Z</dcterms:modified>
</cp:coreProperties>
</file>